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9" r:id="rId3"/>
    <p:sldId id="280" r:id="rId4"/>
    <p:sldId id="257" r:id="rId5"/>
    <p:sldId id="268" r:id="rId6"/>
    <p:sldId id="293" r:id="rId7"/>
    <p:sldId id="292" r:id="rId8"/>
    <p:sldId id="294" r:id="rId9"/>
    <p:sldId id="267" r:id="rId10"/>
    <p:sldId id="291" r:id="rId11"/>
    <p:sldId id="295" r:id="rId12"/>
    <p:sldId id="269" r:id="rId13"/>
    <p:sldId id="270" r:id="rId14"/>
    <p:sldId id="271" r:id="rId15"/>
    <p:sldId id="265" r:id="rId16"/>
    <p:sldId id="266" r:id="rId17"/>
    <p:sldId id="259" r:id="rId18"/>
    <p:sldId id="286" r:id="rId19"/>
    <p:sldId id="287" r:id="rId20"/>
    <p:sldId id="288" r:id="rId21"/>
    <p:sldId id="289" r:id="rId22"/>
    <p:sldId id="290" r:id="rId23"/>
    <p:sldId id="272" r:id="rId24"/>
    <p:sldId id="281" r:id="rId25"/>
    <p:sldId id="273" r:id="rId26"/>
    <p:sldId id="282" r:id="rId27"/>
    <p:sldId id="275" r:id="rId28"/>
    <p:sldId id="283" r:id="rId29"/>
    <p:sldId id="274" r:id="rId30"/>
    <p:sldId id="284" r:id="rId31"/>
    <p:sldId id="276" r:id="rId32"/>
    <p:sldId id="285" r:id="rId33"/>
    <p:sldId id="277" r:id="rId34"/>
    <p:sldId id="2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27554-E01E-6CA1-EEC6-FA0002703866}" v="77" dt="2025-06-23T20:02:20.116"/>
    <p1510:client id="{2542542E-EBAF-E506-A951-1FB0DD5A8178}" v="49" dt="2025-06-23T22:11:30.255"/>
    <p1510:client id="{394C7A50-306C-DF6C-89E6-FD52C3C920C1}" v="109" dt="2025-06-24T15:05:59.730"/>
    <p1510:client id="{6D6C3BAF-2314-4FE1-511D-13B98E058111}" v="227" dt="2025-06-23T17:07:11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1EE31-CC7D-4049-A0E6-2BEDAE49DEA0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8EAE04-7368-408B-A724-7B3E6E82246C}">
      <dgm:prSet phldrT="[Text]" phldr="0"/>
      <dgm:spPr/>
      <dgm:t>
        <a:bodyPr/>
        <a:lstStyle/>
        <a:p>
          <a:r>
            <a:rPr lang="en-US" err="1">
              <a:latin typeface="Aptos Display" panose="020F0302020204030204"/>
            </a:rPr>
            <a:t>EdPlan</a:t>
          </a:r>
          <a:endParaRPr lang="en-US"/>
        </a:p>
      </dgm:t>
    </dgm:pt>
    <dgm:pt modelId="{53DD2114-0D5C-47F5-922B-91BBC2ABB905}" type="parTrans" cxnId="{18CCD627-3EE8-4C0D-AB71-79478C9A4113}">
      <dgm:prSet/>
      <dgm:spPr/>
      <dgm:t>
        <a:bodyPr/>
        <a:lstStyle/>
        <a:p>
          <a:endParaRPr lang="en-US"/>
        </a:p>
      </dgm:t>
    </dgm:pt>
    <dgm:pt modelId="{93208E76-11C6-4498-930C-83F671F9F54E}" type="sibTrans" cxnId="{18CCD627-3EE8-4C0D-AB71-79478C9A4113}">
      <dgm:prSet/>
      <dgm:spPr/>
      <dgm:t>
        <a:bodyPr/>
        <a:lstStyle/>
        <a:p>
          <a:endParaRPr lang="en-US"/>
        </a:p>
      </dgm:t>
    </dgm:pt>
    <dgm:pt modelId="{E7BCDF07-D623-4CBD-8AB6-EB38643654DA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Eligibility </a:t>
          </a:r>
          <a:endParaRPr lang="en-US"/>
        </a:p>
      </dgm:t>
    </dgm:pt>
    <dgm:pt modelId="{939C1EC0-2FB5-467B-AFDD-1E42A04BBDE6}" type="parTrans" cxnId="{C1B4673E-C2F7-4DFA-984B-5CABBABC90ED}">
      <dgm:prSet/>
      <dgm:spPr/>
      <dgm:t>
        <a:bodyPr/>
        <a:lstStyle/>
        <a:p>
          <a:endParaRPr lang="en-US"/>
        </a:p>
      </dgm:t>
    </dgm:pt>
    <dgm:pt modelId="{91563A0B-8168-4661-9215-039EC08BC1B7}" type="sibTrans" cxnId="{C1B4673E-C2F7-4DFA-984B-5CABBABC90ED}">
      <dgm:prSet/>
      <dgm:spPr/>
      <dgm:t>
        <a:bodyPr/>
        <a:lstStyle/>
        <a:p>
          <a:endParaRPr lang="en-US"/>
        </a:p>
      </dgm:t>
    </dgm:pt>
    <dgm:pt modelId="{70EAF239-5E5E-4A74-AEE1-B691C7875F74}">
      <dgm:prSet phldrT="[Text]" phldr="0"/>
      <dgm:spPr/>
      <dgm:t>
        <a:bodyPr/>
        <a:lstStyle/>
        <a:p>
          <a:r>
            <a:rPr lang="en-US">
              <a:latin typeface="Aptos Display" panose="020F0302020204030204"/>
            </a:rPr>
            <a:t>IEP</a:t>
          </a:r>
          <a:endParaRPr lang="en-US"/>
        </a:p>
      </dgm:t>
    </dgm:pt>
    <dgm:pt modelId="{7E2ACA40-2ED0-4A71-9E92-62D157D80EC5}" type="parTrans" cxnId="{ECF0B432-3693-45F6-89EE-5F4E2222D1DB}">
      <dgm:prSet/>
      <dgm:spPr/>
      <dgm:t>
        <a:bodyPr/>
        <a:lstStyle/>
        <a:p>
          <a:endParaRPr lang="en-US"/>
        </a:p>
      </dgm:t>
    </dgm:pt>
    <dgm:pt modelId="{CC1CC62C-EC89-43E8-A6B2-C7079BB772B8}" type="sibTrans" cxnId="{ECF0B432-3693-45F6-89EE-5F4E2222D1DB}">
      <dgm:prSet/>
      <dgm:spPr/>
      <dgm:t>
        <a:bodyPr/>
        <a:lstStyle/>
        <a:p>
          <a:endParaRPr lang="en-US"/>
        </a:p>
      </dgm:t>
    </dgm:pt>
    <dgm:pt modelId="{C2DE3189-C883-4330-90CD-E47FDBCDAC36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Infinite Campus</a:t>
          </a:r>
          <a:endParaRPr lang="en-US"/>
        </a:p>
      </dgm:t>
    </dgm:pt>
    <dgm:pt modelId="{253181A9-963F-46F3-B585-B72DED7A464A}" type="parTrans" cxnId="{0EC7C9ED-F6A7-467C-8E89-F797C39C0C93}">
      <dgm:prSet/>
      <dgm:spPr/>
      <dgm:t>
        <a:bodyPr/>
        <a:lstStyle/>
        <a:p>
          <a:endParaRPr lang="en-US"/>
        </a:p>
      </dgm:t>
    </dgm:pt>
    <dgm:pt modelId="{BD0C5129-576D-483B-921C-D044481D4BA0}" type="sibTrans" cxnId="{0EC7C9ED-F6A7-467C-8E89-F797C39C0C93}">
      <dgm:prSet/>
      <dgm:spPr/>
      <dgm:t>
        <a:bodyPr/>
        <a:lstStyle/>
        <a:p>
          <a:endParaRPr lang="en-US"/>
        </a:p>
      </dgm:t>
    </dgm:pt>
    <dgm:pt modelId="{B2DBC656-8DD2-4B98-B9A0-10D5EC1DE524}">
      <dgm:prSet phldrT="[Text]" phldr="0"/>
      <dgm:spPr/>
      <dgm:t>
        <a:bodyPr/>
        <a:lstStyle/>
        <a:p>
          <a:r>
            <a:rPr lang="en-US">
              <a:latin typeface="Aptos Display" panose="020F0302020204030204"/>
            </a:rPr>
            <a:t>Programming</a:t>
          </a:r>
          <a:endParaRPr lang="en-US"/>
        </a:p>
      </dgm:t>
    </dgm:pt>
    <dgm:pt modelId="{2EFD3F6E-F614-4D7E-B38D-6C8F767F7945}" type="parTrans" cxnId="{BB9D1B75-7FF1-4C42-BA8D-F8AC796AB175}">
      <dgm:prSet/>
      <dgm:spPr/>
      <dgm:t>
        <a:bodyPr/>
        <a:lstStyle/>
        <a:p>
          <a:endParaRPr lang="en-US"/>
        </a:p>
      </dgm:t>
    </dgm:pt>
    <dgm:pt modelId="{71516FBD-D536-4F5F-A60F-4425DE197BF3}" type="sibTrans" cxnId="{BB9D1B75-7FF1-4C42-BA8D-F8AC796AB175}">
      <dgm:prSet/>
      <dgm:spPr/>
      <dgm:t>
        <a:bodyPr/>
        <a:lstStyle/>
        <a:p>
          <a:endParaRPr lang="en-US"/>
        </a:p>
      </dgm:t>
    </dgm:pt>
    <dgm:pt modelId="{24387012-E0E6-43EB-A118-2A5BD82CCE7E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State reports</a:t>
          </a:r>
          <a:endParaRPr lang="en-US"/>
        </a:p>
      </dgm:t>
    </dgm:pt>
    <dgm:pt modelId="{2ABDF23F-1B0C-4B95-B11A-105AB7E7EA9D}" type="parTrans" cxnId="{0045BD10-0578-4836-A48B-D0C972E75DEF}">
      <dgm:prSet/>
      <dgm:spPr/>
      <dgm:t>
        <a:bodyPr/>
        <a:lstStyle/>
        <a:p>
          <a:endParaRPr lang="en-US"/>
        </a:p>
      </dgm:t>
    </dgm:pt>
    <dgm:pt modelId="{60D53169-F21C-404D-8B7F-B60E5E6AD8D8}" type="sibTrans" cxnId="{0045BD10-0578-4836-A48B-D0C972E75DEF}">
      <dgm:prSet/>
      <dgm:spPr/>
      <dgm:t>
        <a:bodyPr/>
        <a:lstStyle/>
        <a:p>
          <a:endParaRPr lang="en-US"/>
        </a:p>
      </dgm:t>
    </dgm:pt>
    <dgm:pt modelId="{E40CBC44-6AF6-4A3B-86B9-3E695F6B46C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BIG report</a:t>
          </a:r>
          <a:endParaRPr lang="en-US"/>
        </a:p>
      </dgm:t>
    </dgm:pt>
    <dgm:pt modelId="{FBB39396-D9B6-4D33-815E-83F7F1665948}" type="parTrans" cxnId="{6396ADCB-E53A-4188-833B-7F113A5DB84D}">
      <dgm:prSet/>
      <dgm:spPr/>
      <dgm:t>
        <a:bodyPr/>
        <a:lstStyle/>
        <a:p>
          <a:endParaRPr lang="en-US"/>
        </a:p>
      </dgm:t>
    </dgm:pt>
    <dgm:pt modelId="{85606663-FFC9-4DFA-9B00-9B4F8B91B44B}" type="sibTrans" cxnId="{6396ADCB-E53A-4188-833B-7F113A5DB84D}">
      <dgm:prSet/>
      <dgm:spPr/>
      <dgm:t>
        <a:bodyPr/>
        <a:lstStyle/>
        <a:p>
          <a:endParaRPr lang="en-US"/>
        </a:p>
      </dgm:t>
    </dgm:pt>
    <dgm:pt modelId="{9A94E95F-BC99-4AF8-AFA8-8B9E0BAC9A17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IEP compliance</a:t>
          </a:r>
          <a:endParaRPr lang="en-US"/>
        </a:p>
      </dgm:t>
    </dgm:pt>
    <dgm:pt modelId="{FBBEF2A4-277C-414C-9081-F871BBE5C618}" type="parTrans" cxnId="{541A7E41-88E0-4556-BFE7-A866006A2A36}">
      <dgm:prSet/>
      <dgm:spPr/>
      <dgm:t>
        <a:bodyPr/>
        <a:lstStyle/>
        <a:p>
          <a:endParaRPr lang="en-US"/>
        </a:p>
      </dgm:t>
    </dgm:pt>
    <dgm:pt modelId="{FAA000B8-370D-4DFF-A73D-7418A331BCE1}" type="sibTrans" cxnId="{541A7E41-88E0-4556-BFE7-A866006A2A36}">
      <dgm:prSet/>
      <dgm:spPr/>
      <dgm:t>
        <a:bodyPr/>
        <a:lstStyle/>
        <a:p>
          <a:endParaRPr lang="en-US"/>
        </a:p>
      </dgm:t>
    </dgm:pt>
    <dgm:pt modelId="{AC280447-DDEE-43C5-B5B0-45D4AC7CEE54}">
      <dgm:prSet phldrT="[Text]" phldr="0"/>
      <dgm:spPr/>
      <dgm:t>
        <a:bodyPr/>
        <a:lstStyle/>
        <a:p>
          <a:r>
            <a:rPr lang="en-US">
              <a:latin typeface="Aptos Display" panose="020F0302020204030204"/>
            </a:rPr>
            <a:t>Suspensions</a:t>
          </a:r>
          <a:endParaRPr lang="en-US"/>
        </a:p>
      </dgm:t>
    </dgm:pt>
    <dgm:pt modelId="{4D9626C3-50CB-4DEC-A9DF-75AD87FF01C0}" type="parTrans" cxnId="{BD496079-DBBF-4D27-BB37-371B42A52568}">
      <dgm:prSet/>
      <dgm:spPr/>
      <dgm:t>
        <a:bodyPr/>
        <a:lstStyle/>
        <a:p>
          <a:endParaRPr lang="en-US"/>
        </a:p>
      </dgm:t>
    </dgm:pt>
    <dgm:pt modelId="{F3B44C23-3BE3-4405-8E0E-AD5F160F2CB2}" type="sibTrans" cxnId="{BD496079-DBBF-4D27-BB37-371B42A52568}">
      <dgm:prSet/>
      <dgm:spPr/>
      <dgm:t>
        <a:bodyPr/>
        <a:lstStyle/>
        <a:p>
          <a:endParaRPr lang="en-US"/>
        </a:p>
      </dgm:t>
    </dgm:pt>
    <dgm:pt modelId="{7DC9D55E-E298-42C6-9637-77243060B705}" type="pres">
      <dgm:prSet presAssocID="{7431EE31-CC7D-4049-A0E6-2BEDAE49DEA0}" presName="Name0" presStyleCnt="0">
        <dgm:presLayoutVars>
          <dgm:dir/>
          <dgm:animLvl val="lvl"/>
          <dgm:resizeHandles val="exact"/>
        </dgm:presLayoutVars>
      </dgm:prSet>
      <dgm:spPr/>
    </dgm:pt>
    <dgm:pt modelId="{62507265-41B2-4CAB-BCDD-1E382AB701D6}" type="pres">
      <dgm:prSet presAssocID="{7431EE31-CC7D-4049-A0E6-2BEDAE49DEA0}" presName="tSp" presStyleCnt="0"/>
      <dgm:spPr/>
    </dgm:pt>
    <dgm:pt modelId="{AD770CCF-E937-4340-AC2A-8CC60519EF0E}" type="pres">
      <dgm:prSet presAssocID="{7431EE31-CC7D-4049-A0E6-2BEDAE49DEA0}" presName="bSp" presStyleCnt="0"/>
      <dgm:spPr/>
    </dgm:pt>
    <dgm:pt modelId="{33BA6C1C-575E-4C04-8910-68A7AE93EE58}" type="pres">
      <dgm:prSet presAssocID="{7431EE31-CC7D-4049-A0E6-2BEDAE49DEA0}" presName="process" presStyleCnt="0"/>
      <dgm:spPr/>
    </dgm:pt>
    <dgm:pt modelId="{74153CA7-1FAD-4FAE-B8F0-808D4501BD37}" type="pres">
      <dgm:prSet presAssocID="{FF8EAE04-7368-408B-A724-7B3E6E82246C}" presName="composite1" presStyleCnt="0"/>
      <dgm:spPr/>
    </dgm:pt>
    <dgm:pt modelId="{FDDE9836-55B0-4FFA-A31A-CCA545A4C387}" type="pres">
      <dgm:prSet presAssocID="{FF8EAE04-7368-408B-A724-7B3E6E82246C}" presName="dummyNode1" presStyleLbl="node1" presStyleIdx="0" presStyleCnt="3"/>
      <dgm:spPr/>
    </dgm:pt>
    <dgm:pt modelId="{4325C851-120B-453A-A5CB-B33A29CA2813}" type="pres">
      <dgm:prSet presAssocID="{FF8EAE04-7368-408B-A724-7B3E6E82246C}" presName="childNode1" presStyleLbl="bgAcc1" presStyleIdx="0" presStyleCnt="3">
        <dgm:presLayoutVars>
          <dgm:bulletEnabled val="1"/>
        </dgm:presLayoutVars>
      </dgm:prSet>
      <dgm:spPr/>
    </dgm:pt>
    <dgm:pt modelId="{B74F5890-0267-4544-AC08-4C619A3888E8}" type="pres">
      <dgm:prSet presAssocID="{FF8EAE04-7368-408B-A724-7B3E6E82246C}" presName="childNode1tx" presStyleLbl="bgAcc1" presStyleIdx="0" presStyleCnt="3">
        <dgm:presLayoutVars>
          <dgm:bulletEnabled val="1"/>
        </dgm:presLayoutVars>
      </dgm:prSet>
      <dgm:spPr/>
    </dgm:pt>
    <dgm:pt modelId="{5A50F5D5-30FE-402B-A025-851F8C541FBF}" type="pres">
      <dgm:prSet presAssocID="{FF8EAE04-7368-408B-A724-7B3E6E82246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077608D-15B6-44A4-BF79-443C7996C591}" type="pres">
      <dgm:prSet presAssocID="{FF8EAE04-7368-408B-A724-7B3E6E82246C}" presName="connSite1" presStyleCnt="0"/>
      <dgm:spPr/>
    </dgm:pt>
    <dgm:pt modelId="{CC53DC98-39B5-4D93-96E9-289949AD18B6}" type="pres">
      <dgm:prSet presAssocID="{93208E76-11C6-4498-930C-83F671F9F54E}" presName="Name9" presStyleLbl="sibTrans2D1" presStyleIdx="0" presStyleCnt="2"/>
      <dgm:spPr/>
    </dgm:pt>
    <dgm:pt modelId="{AD4F77E1-90CB-4AB1-B821-7F1ACB5C8A6D}" type="pres">
      <dgm:prSet presAssocID="{C2DE3189-C883-4330-90CD-E47FDBCDAC36}" presName="composite2" presStyleCnt="0"/>
      <dgm:spPr/>
    </dgm:pt>
    <dgm:pt modelId="{A83455F0-09D1-473B-AAC2-2BE7F2B1383B}" type="pres">
      <dgm:prSet presAssocID="{C2DE3189-C883-4330-90CD-E47FDBCDAC36}" presName="dummyNode2" presStyleLbl="node1" presStyleIdx="0" presStyleCnt="3"/>
      <dgm:spPr/>
    </dgm:pt>
    <dgm:pt modelId="{BB73CF0A-CBE9-4E19-86AA-10E75327799B}" type="pres">
      <dgm:prSet presAssocID="{C2DE3189-C883-4330-90CD-E47FDBCDAC36}" presName="childNode2" presStyleLbl="bgAcc1" presStyleIdx="1" presStyleCnt="3">
        <dgm:presLayoutVars>
          <dgm:bulletEnabled val="1"/>
        </dgm:presLayoutVars>
      </dgm:prSet>
      <dgm:spPr/>
    </dgm:pt>
    <dgm:pt modelId="{9DCD6140-D190-4EF4-83FF-B67B75B94A8D}" type="pres">
      <dgm:prSet presAssocID="{C2DE3189-C883-4330-90CD-E47FDBCDAC36}" presName="childNode2tx" presStyleLbl="bgAcc1" presStyleIdx="1" presStyleCnt="3">
        <dgm:presLayoutVars>
          <dgm:bulletEnabled val="1"/>
        </dgm:presLayoutVars>
      </dgm:prSet>
      <dgm:spPr/>
    </dgm:pt>
    <dgm:pt modelId="{084B59C5-5300-4FA0-9CBD-2EEA531A01BF}" type="pres">
      <dgm:prSet presAssocID="{C2DE3189-C883-4330-90CD-E47FDBCDAC3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9E3EAB7-7090-4CBA-B95D-6C0E79765729}" type="pres">
      <dgm:prSet presAssocID="{C2DE3189-C883-4330-90CD-E47FDBCDAC36}" presName="connSite2" presStyleCnt="0"/>
      <dgm:spPr/>
    </dgm:pt>
    <dgm:pt modelId="{F53D0DC0-F7AB-42CD-83FB-FB56AD7C0448}" type="pres">
      <dgm:prSet presAssocID="{BD0C5129-576D-483B-921C-D044481D4BA0}" presName="Name18" presStyleLbl="sibTrans2D1" presStyleIdx="1" presStyleCnt="2"/>
      <dgm:spPr/>
    </dgm:pt>
    <dgm:pt modelId="{05CF5757-37EA-4BAE-8104-C867FC20CBF6}" type="pres">
      <dgm:prSet presAssocID="{E40CBC44-6AF6-4A3B-86B9-3E695F6B46C4}" presName="composite1" presStyleCnt="0"/>
      <dgm:spPr/>
    </dgm:pt>
    <dgm:pt modelId="{5298E0D6-F395-4212-A5B2-FD03C8408F29}" type="pres">
      <dgm:prSet presAssocID="{E40CBC44-6AF6-4A3B-86B9-3E695F6B46C4}" presName="dummyNode1" presStyleLbl="node1" presStyleIdx="1" presStyleCnt="3"/>
      <dgm:spPr/>
    </dgm:pt>
    <dgm:pt modelId="{B0400630-2C81-439A-8EC6-A4B26DA716EC}" type="pres">
      <dgm:prSet presAssocID="{E40CBC44-6AF6-4A3B-86B9-3E695F6B46C4}" presName="childNode1" presStyleLbl="bgAcc1" presStyleIdx="2" presStyleCnt="3">
        <dgm:presLayoutVars>
          <dgm:bulletEnabled val="1"/>
        </dgm:presLayoutVars>
      </dgm:prSet>
      <dgm:spPr/>
    </dgm:pt>
    <dgm:pt modelId="{DE345C38-F262-48A9-8F06-DB68D01E749F}" type="pres">
      <dgm:prSet presAssocID="{E40CBC44-6AF6-4A3B-86B9-3E695F6B46C4}" presName="childNode1tx" presStyleLbl="bgAcc1" presStyleIdx="2" presStyleCnt="3">
        <dgm:presLayoutVars>
          <dgm:bulletEnabled val="1"/>
        </dgm:presLayoutVars>
      </dgm:prSet>
      <dgm:spPr/>
    </dgm:pt>
    <dgm:pt modelId="{D033F396-DB16-4ECB-939D-36858BEB12EF}" type="pres">
      <dgm:prSet presAssocID="{E40CBC44-6AF6-4A3B-86B9-3E695F6B46C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4257D98-AD9F-49CD-B7B0-83AD0ABDCE63}" type="pres">
      <dgm:prSet presAssocID="{E40CBC44-6AF6-4A3B-86B9-3E695F6B46C4}" presName="connSite1" presStyleCnt="0"/>
      <dgm:spPr/>
    </dgm:pt>
  </dgm:ptLst>
  <dgm:cxnLst>
    <dgm:cxn modelId="{7ED62906-A0A4-40CB-B572-DD6FF4542F2C}" type="presOf" srcId="{AC280447-DDEE-43C5-B5B0-45D4AC7CEE54}" destId="{B0400630-2C81-439A-8EC6-A4B26DA716EC}" srcOrd="0" destOrd="1" presId="urn:microsoft.com/office/officeart/2005/8/layout/hProcess4"/>
    <dgm:cxn modelId="{B790FE0E-4C4C-49F5-99F0-D848C6045189}" type="presOf" srcId="{FF8EAE04-7368-408B-A724-7B3E6E82246C}" destId="{5A50F5D5-30FE-402B-A025-851F8C541FBF}" srcOrd="0" destOrd="0" presId="urn:microsoft.com/office/officeart/2005/8/layout/hProcess4"/>
    <dgm:cxn modelId="{0045BD10-0578-4836-A48B-D0C972E75DEF}" srcId="{C2DE3189-C883-4330-90CD-E47FDBCDAC36}" destId="{24387012-E0E6-43EB-A118-2A5BD82CCE7E}" srcOrd="1" destOrd="0" parTransId="{2ABDF23F-1B0C-4B95-B11A-105AB7E7EA9D}" sibTransId="{60D53169-F21C-404D-8B7F-B60E5E6AD8D8}"/>
    <dgm:cxn modelId="{18CCD627-3EE8-4C0D-AB71-79478C9A4113}" srcId="{7431EE31-CC7D-4049-A0E6-2BEDAE49DEA0}" destId="{FF8EAE04-7368-408B-A724-7B3E6E82246C}" srcOrd="0" destOrd="0" parTransId="{53DD2114-0D5C-47F5-922B-91BBC2ABB905}" sibTransId="{93208E76-11C6-4498-930C-83F671F9F54E}"/>
    <dgm:cxn modelId="{ECF0B432-3693-45F6-89EE-5F4E2222D1DB}" srcId="{FF8EAE04-7368-408B-A724-7B3E6E82246C}" destId="{70EAF239-5E5E-4A74-AEE1-B691C7875F74}" srcOrd="1" destOrd="0" parTransId="{7E2ACA40-2ED0-4A71-9E92-62D157D80EC5}" sibTransId="{CC1CC62C-EC89-43E8-A6B2-C7079BB772B8}"/>
    <dgm:cxn modelId="{C1B4673E-C2F7-4DFA-984B-5CABBABC90ED}" srcId="{FF8EAE04-7368-408B-A724-7B3E6E82246C}" destId="{E7BCDF07-D623-4CBD-8AB6-EB38643654DA}" srcOrd="0" destOrd="0" parTransId="{939C1EC0-2FB5-467B-AFDD-1E42A04BBDE6}" sibTransId="{91563A0B-8168-4661-9215-039EC08BC1B7}"/>
    <dgm:cxn modelId="{761BB65F-9E3B-469A-8636-7B56B532AA67}" type="presOf" srcId="{24387012-E0E6-43EB-A118-2A5BD82CCE7E}" destId="{9DCD6140-D190-4EF4-83FF-B67B75B94A8D}" srcOrd="1" destOrd="1" presId="urn:microsoft.com/office/officeart/2005/8/layout/hProcess4"/>
    <dgm:cxn modelId="{294A7360-78CE-4D10-8DCE-DDBD0837C7B0}" type="presOf" srcId="{E7BCDF07-D623-4CBD-8AB6-EB38643654DA}" destId="{B74F5890-0267-4544-AC08-4C619A3888E8}" srcOrd="1" destOrd="0" presId="urn:microsoft.com/office/officeart/2005/8/layout/hProcess4"/>
    <dgm:cxn modelId="{541A7E41-88E0-4556-BFE7-A866006A2A36}" srcId="{E40CBC44-6AF6-4A3B-86B9-3E695F6B46C4}" destId="{9A94E95F-BC99-4AF8-AFA8-8B9E0BAC9A17}" srcOrd="0" destOrd="0" parTransId="{FBBEF2A4-277C-414C-9081-F871BBE5C618}" sibTransId="{FAA000B8-370D-4DFF-A73D-7418A331BCE1}"/>
    <dgm:cxn modelId="{6463E06B-21F6-47FC-A53F-4C44387B4778}" type="presOf" srcId="{70EAF239-5E5E-4A74-AEE1-B691C7875F74}" destId="{B74F5890-0267-4544-AC08-4C619A3888E8}" srcOrd="1" destOrd="1" presId="urn:microsoft.com/office/officeart/2005/8/layout/hProcess4"/>
    <dgm:cxn modelId="{BB9D1B75-7FF1-4C42-BA8D-F8AC796AB175}" srcId="{C2DE3189-C883-4330-90CD-E47FDBCDAC36}" destId="{B2DBC656-8DD2-4B98-B9A0-10D5EC1DE524}" srcOrd="0" destOrd="0" parTransId="{2EFD3F6E-F614-4D7E-B38D-6C8F767F7945}" sibTransId="{71516FBD-D536-4F5F-A60F-4425DE197BF3}"/>
    <dgm:cxn modelId="{BD496079-DBBF-4D27-BB37-371B42A52568}" srcId="{E40CBC44-6AF6-4A3B-86B9-3E695F6B46C4}" destId="{AC280447-DDEE-43C5-B5B0-45D4AC7CEE54}" srcOrd="1" destOrd="0" parTransId="{4D9626C3-50CB-4DEC-A9DF-75AD87FF01C0}" sibTransId="{F3B44C23-3BE3-4405-8E0E-AD5F160F2CB2}"/>
    <dgm:cxn modelId="{A1276881-9432-4B54-AD48-FF649CC75825}" type="presOf" srcId="{B2DBC656-8DD2-4B98-B9A0-10D5EC1DE524}" destId="{BB73CF0A-CBE9-4E19-86AA-10E75327799B}" srcOrd="0" destOrd="0" presId="urn:microsoft.com/office/officeart/2005/8/layout/hProcess4"/>
    <dgm:cxn modelId="{66ACB984-F602-4664-98B7-A58246D31D87}" type="presOf" srcId="{9A94E95F-BC99-4AF8-AFA8-8B9E0BAC9A17}" destId="{B0400630-2C81-439A-8EC6-A4B26DA716EC}" srcOrd="0" destOrd="0" presId="urn:microsoft.com/office/officeart/2005/8/layout/hProcess4"/>
    <dgm:cxn modelId="{96560194-E213-46A6-8CFA-47DC4BD046B3}" type="presOf" srcId="{70EAF239-5E5E-4A74-AEE1-B691C7875F74}" destId="{4325C851-120B-453A-A5CB-B33A29CA2813}" srcOrd="0" destOrd="1" presId="urn:microsoft.com/office/officeart/2005/8/layout/hProcess4"/>
    <dgm:cxn modelId="{3865A094-6E5D-4896-A96A-B2796E6532E7}" type="presOf" srcId="{E7BCDF07-D623-4CBD-8AB6-EB38643654DA}" destId="{4325C851-120B-453A-A5CB-B33A29CA2813}" srcOrd="0" destOrd="0" presId="urn:microsoft.com/office/officeart/2005/8/layout/hProcess4"/>
    <dgm:cxn modelId="{ABEE3097-F6BA-423C-B35F-176D5A55ADF3}" type="presOf" srcId="{93208E76-11C6-4498-930C-83F671F9F54E}" destId="{CC53DC98-39B5-4D93-96E9-289949AD18B6}" srcOrd="0" destOrd="0" presId="urn:microsoft.com/office/officeart/2005/8/layout/hProcess4"/>
    <dgm:cxn modelId="{67FD7B9D-6C0F-4104-8684-55CEB8FA7F33}" type="presOf" srcId="{BD0C5129-576D-483B-921C-D044481D4BA0}" destId="{F53D0DC0-F7AB-42CD-83FB-FB56AD7C0448}" srcOrd="0" destOrd="0" presId="urn:microsoft.com/office/officeart/2005/8/layout/hProcess4"/>
    <dgm:cxn modelId="{4A272EB7-1B5C-469D-B373-CCEC8860C85C}" type="presOf" srcId="{C2DE3189-C883-4330-90CD-E47FDBCDAC36}" destId="{084B59C5-5300-4FA0-9CBD-2EEA531A01BF}" srcOrd="0" destOrd="0" presId="urn:microsoft.com/office/officeart/2005/8/layout/hProcess4"/>
    <dgm:cxn modelId="{27DB5AC4-63B8-4677-AA43-3366CA6A89F4}" type="presOf" srcId="{B2DBC656-8DD2-4B98-B9A0-10D5EC1DE524}" destId="{9DCD6140-D190-4EF4-83FF-B67B75B94A8D}" srcOrd="1" destOrd="0" presId="urn:microsoft.com/office/officeart/2005/8/layout/hProcess4"/>
    <dgm:cxn modelId="{656ACBC6-EA48-4BFC-BCFD-50923DE50DEB}" type="presOf" srcId="{24387012-E0E6-43EB-A118-2A5BD82CCE7E}" destId="{BB73CF0A-CBE9-4E19-86AA-10E75327799B}" srcOrd="0" destOrd="1" presId="urn:microsoft.com/office/officeart/2005/8/layout/hProcess4"/>
    <dgm:cxn modelId="{E5D24ACB-2301-423F-9E07-DD21A1C5CC14}" type="presOf" srcId="{7431EE31-CC7D-4049-A0E6-2BEDAE49DEA0}" destId="{7DC9D55E-E298-42C6-9637-77243060B705}" srcOrd="0" destOrd="0" presId="urn:microsoft.com/office/officeart/2005/8/layout/hProcess4"/>
    <dgm:cxn modelId="{6396ADCB-E53A-4188-833B-7F113A5DB84D}" srcId="{7431EE31-CC7D-4049-A0E6-2BEDAE49DEA0}" destId="{E40CBC44-6AF6-4A3B-86B9-3E695F6B46C4}" srcOrd="2" destOrd="0" parTransId="{FBB39396-D9B6-4D33-815E-83F7F1665948}" sibTransId="{85606663-FFC9-4DFA-9B00-9B4F8B91B44B}"/>
    <dgm:cxn modelId="{2FA19FD0-8997-4C00-853D-B18BAC5624CF}" type="presOf" srcId="{AC280447-DDEE-43C5-B5B0-45D4AC7CEE54}" destId="{DE345C38-F262-48A9-8F06-DB68D01E749F}" srcOrd="1" destOrd="1" presId="urn:microsoft.com/office/officeart/2005/8/layout/hProcess4"/>
    <dgm:cxn modelId="{0EC7C9ED-F6A7-467C-8E89-F797C39C0C93}" srcId="{7431EE31-CC7D-4049-A0E6-2BEDAE49DEA0}" destId="{C2DE3189-C883-4330-90CD-E47FDBCDAC36}" srcOrd="1" destOrd="0" parTransId="{253181A9-963F-46F3-B585-B72DED7A464A}" sibTransId="{BD0C5129-576D-483B-921C-D044481D4BA0}"/>
    <dgm:cxn modelId="{F3F9FEED-D18D-4ED5-98BF-B2E718E5132D}" type="presOf" srcId="{9A94E95F-BC99-4AF8-AFA8-8B9E0BAC9A17}" destId="{DE345C38-F262-48A9-8F06-DB68D01E749F}" srcOrd="1" destOrd="0" presId="urn:microsoft.com/office/officeart/2005/8/layout/hProcess4"/>
    <dgm:cxn modelId="{3F78A2FA-2C81-4D6A-BE0C-78B5BB3F0DE4}" type="presOf" srcId="{E40CBC44-6AF6-4A3B-86B9-3E695F6B46C4}" destId="{D033F396-DB16-4ECB-939D-36858BEB12EF}" srcOrd="0" destOrd="0" presId="urn:microsoft.com/office/officeart/2005/8/layout/hProcess4"/>
    <dgm:cxn modelId="{EE1B8650-C57E-461F-8EA6-65093D3657E3}" type="presParOf" srcId="{7DC9D55E-E298-42C6-9637-77243060B705}" destId="{62507265-41B2-4CAB-BCDD-1E382AB701D6}" srcOrd="0" destOrd="0" presId="urn:microsoft.com/office/officeart/2005/8/layout/hProcess4"/>
    <dgm:cxn modelId="{8A30BBD8-F1C0-4F50-97FC-32372102B032}" type="presParOf" srcId="{7DC9D55E-E298-42C6-9637-77243060B705}" destId="{AD770CCF-E937-4340-AC2A-8CC60519EF0E}" srcOrd="1" destOrd="0" presId="urn:microsoft.com/office/officeart/2005/8/layout/hProcess4"/>
    <dgm:cxn modelId="{491D245E-3D1A-4D8D-8676-265E998CB8BA}" type="presParOf" srcId="{7DC9D55E-E298-42C6-9637-77243060B705}" destId="{33BA6C1C-575E-4C04-8910-68A7AE93EE58}" srcOrd="2" destOrd="0" presId="urn:microsoft.com/office/officeart/2005/8/layout/hProcess4"/>
    <dgm:cxn modelId="{2DCD8F65-008E-4E98-855B-6314B7CC1A80}" type="presParOf" srcId="{33BA6C1C-575E-4C04-8910-68A7AE93EE58}" destId="{74153CA7-1FAD-4FAE-B8F0-808D4501BD37}" srcOrd="0" destOrd="0" presId="urn:microsoft.com/office/officeart/2005/8/layout/hProcess4"/>
    <dgm:cxn modelId="{0ABA6D98-D8B3-4EEB-86F1-9F670149D016}" type="presParOf" srcId="{74153CA7-1FAD-4FAE-B8F0-808D4501BD37}" destId="{FDDE9836-55B0-4FFA-A31A-CCA545A4C387}" srcOrd="0" destOrd="0" presId="urn:microsoft.com/office/officeart/2005/8/layout/hProcess4"/>
    <dgm:cxn modelId="{8AC2FA43-1384-4E19-86E5-BC2408B2D1CF}" type="presParOf" srcId="{74153CA7-1FAD-4FAE-B8F0-808D4501BD37}" destId="{4325C851-120B-453A-A5CB-B33A29CA2813}" srcOrd="1" destOrd="0" presId="urn:microsoft.com/office/officeart/2005/8/layout/hProcess4"/>
    <dgm:cxn modelId="{12AF7438-2076-4D04-B699-8AB9A23EA5F8}" type="presParOf" srcId="{74153CA7-1FAD-4FAE-B8F0-808D4501BD37}" destId="{B74F5890-0267-4544-AC08-4C619A3888E8}" srcOrd="2" destOrd="0" presId="urn:microsoft.com/office/officeart/2005/8/layout/hProcess4"/>
    <dgm:cxn modelId="{C89E344D-8AAA-41D3-9432-50806C796762}" type="presParOf" srcId="{74153CA7-1FAD-4FAE-B8F0-808D4501BD37}" destId="{5A50F5D5-30FE-402B-A025-851F8C541FBF}" srcOrd="3" destOrd="0" presId="urn:microsoft.com/office/officeart/2005/8/layout/hProcess4"/>
    <dgm:cxn modelId="{0C941900-0039-4794-BF73-91F5FEBBEE31}" type="presParOf" srcId="{74153CA7-1FAD-4FAE-B8F0-808D4501BD37}" destId="{0077608D-15B6-44A4-BF79-443C7996C591}" srcOrd="4" destOrd="0" presId="urn:microsoft.com/office/officeart/2005/8/layout/hProcess4"/>
    <dgm:cxn modelId="{E5C1B3D3-C056-46C6-AC6C-248FFCEF4F02}" type="presParOf" srcId="{33BA6C1C-575E-4C04-8910-68A7AE93EE58}" destId="{CC53DC98-39B5-4D93-96E9-289949AD18B6}" srcOrd="1" destOrd="0" presId="urn:microsoft.com/office/officeart/2005/8/layout/hProcess4"/>
    <dgm:cxn modelId="{F528DA3D-C087-4EB8-87E2-B11D656E5314}" type="presParOf" srcId="{33BA6C1C-575E-4C04-8910-68A7AE93EE58}" destId="{AD4F77E1-90CB-4AB1-B821-7F1ACB5C8A6D}" srcOrd="2" destOrd="0" presId="urn:microsoft.com/office/officeart/2005/8/layout/hProcess4"/>
    <dgm:cxn modelId="{D983D2C1-0AAB-4165-8CAB-EABC23B42A4A}" type="presParOf" srcId="{AD4F77E1-90CB-4AB1-B821-7F1ACB5C8A6D}" destId="{A83455F0-09D1-473B-AAC2-2BE7F2B1383B}" srcOrd="0" destOrd="0" presId="urn:microsoft.com/office/officeart/2005/8/layout/hProcess4"/>
    <dgm:cxn modelId="{A711700D-6F23-4FEB-9858-829AA2F2F995}" type="presParOf" srcId="{AD4F77E1-90CB-4AB1-B821-7F1ACB5C8A6D}" destId="{BB73CF0A-CBE9-4E19-86AA-10E75327799B}" srcOrd="1" destOrd="0" presId="urn:microsoft.com/office/officeart/2005/8/layout/hProcess4"/>
    <dgm:cxn modelId="{E620AB7B-8712-4463-B375-944ED1DA5811}" type="presParOf" srcId="{AD4F77E1-90CB-4AB1-B821-7F1ACB5C8A6D}" destId="{9DCD6140-D190-4EF4-83FF-B67B75B94A8D}" srcOrd="2" destOrd="0" presId="urn:microsoft.com/office/officeart/2005/8/layout/hProcess4"/>
    <dgm:cxn modelId="{F1C7AEAE-289D-4501-B057-ADAF82102A90}" type="presParOf" srcId="{AD4F77E1-90CB-4AB1-B821-7F1ACB5C8A6D}" destId="{084B59C5-5300-4FA0-9CBD-2EEA531A01BF}" srcOrd="3" destOrd="0" presId="urn:microsoft.com/office/officeart/2005/8/layout/hProcess4"/>
    <dgm:cxn modelId="{3BD00A45-ADD0-4917-9F54-A67132857AAE}" type="presParOf" srcId="{AD4F77E1-90CB-4AB1-B821-7F1ACB5C8A6D}" destId="{C9E3EAB7-7090-4CBA-B95D-6C0E79765729}" srcOrd="4" destOrd="0" presId="urn:microsoft.com/office/officeart/2005/8/layout/hProcess4"/>
    <dgm:cxn modelId="{B3F3F4DD-C7DA-4B82-B698-2513561AD782}" type="presParOf" srcId="{33BA6C1C-575E-4C04-8910-68A7AE93EE58}" destId="{F53D0DC0-F7AB-42CD-83FB-FB56AD7C0448}" srcOrd="3" destOrd="0" presId="urn:microsoft.com/office/officeart/2005/8/layout/hProcess4"/>
    <dgm:cxn modelId="{20AFF4F1-B5C5-4AB1-B2C2-6728244C69AF}" type="presParOf" srcId="{33BA6C1C-575E-4C04-8910-68A7AE93EE58}" destId="{05CF5757-37EA-4BAE-8104-C867FC20CBF6}" srcOrd="4" destOrd="0" presId="urn:microsoft.com/office/officeart/2005/8/layout/hProcess4"/>
    <dgm:cxn modelId="{FDF98EC4-FC20-468B-85AB-BA081EA5510A}" type="presParOf" srcId="{05CF5757-37EA-4BAE-8104-C867FC20CBF6}" destId="{5298E0D6-F395-4212-A5B2-FD03C8408F29}" srcOrd="0" destOrd="0" presId="urn:microsoft.com/office/officeart/2005/8/layout/hProcess4"/>
    <dgm:cxn modelId="{215A0AD9-2211-448F-A4D0-69EB8CF479BF}" type="presParOf" srcId="{05CF5757-37EA-4BAE-8104-C867FC20CBF6}" destId="{B0400630-2C81-439A-8EC6-A4B26DA716EC}" srcOrd="1" destOrd="0" presId="urn:microsoft.com/office/officeart/2005/8/layout/hProcess4"/>
    <dgm:cxn modelId="{60C3123A-1A15-4840-B9E4-70C5BE1003EE}" type="presParOf" srcId="{05CF5757-37EA-4BAE-8104-C867FC20CBF6}" destId="{DE345C38-F262-48A9-8F06-DB68D01E749F}" srcOrd="2" destOrd="0" presId="urn:microsoft.com/office/officeart/2005/8/layout/hProcess4"/>
    <dgm:cxn modelId="{20E9228C-E07E-487B-AB1F-B05740503660}" type="presParOf" srcId="{05CF5757-37EA-4BAE-8104-C867FC20CBF6}" destId="{D033F396-DB16-4ECB-939D-36858BEB12EF}" srcOrd="3" destOrd="0" presId="urn:microsoft.com/office/officeart/2005/8/layout/hProcess4"/>
    <dgm:cxn modelId="{766C0EAB-FA5B-4B41-BA8B-8B2867A7E7C1}" type="presParOf" srcId="{05CF5757-37EA-4BAE-8104-C867FC20CBF6}" destId="{74257D98-AD9F-49CD-B7B0-83AD0ABDCE6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5C851-120B-453A-A5CB-B33A29CA2813}">
      <dsp:nvSpPr>
        <dsp:cNvPr id="0" name=""/>
        <dsp:cNvSpPr/>
      </dsp:nvSpPr>
      <dsp:spPr>
        <a:xfrm>
          <a:off x="624530" y="1036939"/>
          <a:ext cx="2415825" cy="1992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ptos Display" panose="020F0302020204030204"/>
            </a:rPr>
            <a:t>Eligibility 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ptos Display" panose="020F0302020204030204"/>
            </a:rPr>
            <a:t>IEP</a:t>
          </a:r>
          <a:endParaRPr lang="en-US" sz="2800" kern="1200"/>
        </a:p>
      </dsp:txBody>
      <dsp:txXfrm>
        <a:off x="670384" y="1082793"/>
        <a:ext cx="2324117" cy="1473867"/>
      </dsp:txXfrm>
    </dsp:sp>
    <dsp:sp modelId="{CC53DC98-39B5-4D93-96E9-289949AD18B6}">
      <dsp:nvSpPr>
        <dsp:cNvPr id="0" name=""/>
        <dsp:cNvSpPr/>
      </dsp:nvSpPr>
      <dsp:spPr>
        <a:xfrm>
          <a:off x="1946895" y="1384842"/>
          <a:ext cx="2851323" cy="2851323"/>
        </a:xfrm>
        <a:prstGeom prst="leftCircularArrow">
          <a:avLst>
            <a:gd name="adj1" fmla="val 3806"/>
            <a:gd name="adj2" fmla="val 475711"/>
            <a:gd name="adj3" fmla="val 2251222"/>
            <a:gd name="adj4" fmla="val 9024489"/>
            <a:gd name="adj5" fmla="val 44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0F5D5-30FE-402B-A025-851F8C541FBF}">
      <dsp:nvSpPr>
        <dsp:cNvPr id="0" name=""/>
        <dsp:cNvSpPr/>
      </dsp:nvSpPr>
      <dsp:spPr>
        <a:xfrm>
          <a:off x="1161381" y="2602515"/>
          <a:ext cx="2147400" cy="853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latin typeface="Aptos Display" panose="020F0302020204030204"/>
            </a:rPr>
            <a:t>EdPlan</a:t>
          </a:r>
          <a:endParaRPr lang="en-US" sz="2600" kern="1200"/>
        </a:p>
      </dsp:txBody>
      <dsp:txXfrm>
        <a:off x="1186392" y="2627526"/>
        <a:ext cx="2097378" cy="803928"/>
      </dsp:txXfrm>
    </dsp:sp>
    <dsp:sp modelId="{BB73CF0A-CBE9-4E19-86AA-10E75327799B}">
      <dsp:nvSpPr>
        <dsp:cNvPr id="0" name=""/>
        <dsp:cNvSpPr/>
      </dsp:nvSpPr>
      <dsp:spPr>
        <a:xfrm>
          <a:off x="3825549" y="1036939"/>
          <a:ext cx="2415825" cy="1992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ptos Display" panose="020F0302020204030204"/>
            </a:rPr>
            <a:t>Programming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ptos Display" panose="020F0302020204030204"/>
            </a:rPr>
            <a:t>State reports</a:t>
          </a:r>
          <a:endParaRPr lang="en-US" sz="2800" kern="1200"/>
        </a:p>
      </dsp:txBody>
      <dsp:txXfrm>
        <a:off x="3871403" y="1509769"/>
        <a:ext cx="2324117" cy="1473867"/>
      </dsp:txXfrm>
    </dsp:sp>
    <dsp:sp modelId="{F53D0DC0-F7AB-42CD-83FB-FB56AD7C0448}">
      <dsp:nvSpPr>
        <dsp:cNvPr id="0" name=""/>
        <dsp:cNvSpPr/>
      </dsp:nvSpPr>
      <dsp:spPr>
        <a:xfrm>
          <a:off x="5127782" y="-247861"/>
          <a:ext cx="3160012" cy="3160012"/>
        </a:xfrm>
        <a:prstGeom prst="circularArrow">
          <a:avLst>
            <a:gd name="adj1" fmla="val 3434"/>
            <a:gd name="adj2" fmla="val 425437"/>
            <a:gd name="adj3" fmla="val 19399052"/>
            <a:gd name="adj4" fmla="val 12575511"/>
            <a:gd name="adj5" fmla="val 40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B59C5-5300-4FA0-9CBD-2EEA531A01BF}">
      <dsp:nvSpPr>
        <dsp:cNvPr id="0" name=""/>
        <dsp:cNvSpPr/>
      </dsp:nvSpPr>
      <dsp:spPr>
        <a:xfrm>
          <a:off x="4362399" y="609964"/>
          <a:ext cx="2147400" cy="853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Infinite Campus</a:t>
          </a:r>
          <a:endParaRPr lang="en-US" sz="2600" kern="1200"/>
        </a:p>
      </dsp:txBody>
      <dsp:txXfrm>
        <a:off x="4387410" y="634975"/>
        <a:ext cx="2097378" cy="803928"/>
      </dsp:txXfrm>
    </dsp:sp>
    <dsp:sp modelId="{B0400630-2C81-439A-8EC6-A4B26DA716EC}">
      <dsp:nvSpPr>
        <dsp:cNvPr id="0" name=""/>
        <dsp:cNvSpPr/>
      </dsp:nvSpPr>
      <dsp:spPr>
        <a:xfrm>
          <a:off x="7026568" y="1036939"/>
          <a:ext cx="2415825" cy="1992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ptos Display" panose="020F0302020204030204"/>
            </a:rPr>
            <a:t>IEP compliance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Aptos Display" panose="020F0302020204030204"/>
            </a:rPr>
            <a:t>Suspensions</a:t>
          </a:r>
          <a:endParaRPr lang="en-US" sz="2800" kern="1200"/>
        </a:p>
      </dsp:txBody>
      <dsp:txXfrm>
        <a:off x="7072422" y="1082793"/>
        <a:ext cx="2324117" cy="1473867"/>
      </dsp:txXfrm>
    </dsp:sp>
    <dsp:sp modelId="{D033F396-DB16-4ECB-939D-36858BEB12EF}">
      <dsp:nvSpPr>
        <dsp:cNvPr id="0" name=""/>
        <dsp:cNvSpPr/>
      </dsp:nvSpPr>
      <dsp:spPr>
        <a:xfrm>
          <a:off x="7563418" y="2602515"/>
          <a:ext cx="2147400" cy="8539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Aptos Display" panose="020F0302020204030204"/>
            </a:rPr>
            <a:t>BIG report</a:t>
          </a:r>
          <a:endParaRPr lang="en-US" sz="2600" kern="1200"/>
        </a:p>
      </dsp:txBody>
      <dsp:txXfrm>
        <a:off x="7588429" y="2627526"/>
        <a:ext cx="2097378" cy="803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B43E-AF62-4F3A-8466-0BB5D24B0411}" type="datetimeFigureOut"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7A25E-6A31-4D2E-8507-FAC0E5C228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ade.com/1108784/alexandra-hurtado/best-christmas-movie-quot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arade.com/1038367/samuelmurrian/best-horror-movies-of-all-time/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6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6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1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0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3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8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4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3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6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8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333333"/>
                </a:solidFill>
              </a:rPr>
              <a:t>Would you rather</a:t>
            </a:r>
            <a:r>
              <a:rPr lang="en-US">
                <a:solidFill>
                  <a:srgbClr val="333333"/>
                </a:solidFill>
              </a:rPr>
              <a:t> team up with Wonder Woman or Captain Marvel?</a:t>
            </a:r>
          </a:p>
          <a:p>
            <a:r>
              <a:rPr lang="en-US" b="1">
                <a:solidFill>
                  <a:srgbClr val="333333"/>
                </a:solidFill>
              </a:rPr>
              <a:t>Would you rather</a:t>
            </a:r>
            <a:r>
              <a:rPr lang="en-US">
                <a:solidFill>
                  <a:srgbClr val="333333"/>
                </a:solidFill>
              </a:rPr>
              <a:t> lounge by the pool or on the beach?</a:t>
            </a:r>
            <a:endParaRPr lang="en-US"/>
          </a:p>
          <a:p>
            <a:r>
              <a:rPr lang="en-US">
                <a:solidFill>
                  <a:srgbClr val="333333"/>
                </a:solidFill>
                <a:ea typeface="Calibri"/>
                <a:cs typeface="Calibri"/>
              </a:rPr>
              <a:t>Would you rather go on a cruise to Alaska or a cruise to the Bahamas?</a:t>
            </a:r>
          </a:p>
          <a:p>
            <a:r>
              <a:rPr lang="en-US" b="1">
                <a:solidFill>
                  <a:srgbClr val="333333"/>
                </a:solidFill>
              </a:rPr>
              <a:t>Would you rather</a:t>
            </a:r>
            <a:r>
              <a:rPr lang="en-US">
                <a:solidFill>
                  <a:srgbClr val="333333"/>
                </a:solidFill>
              </a:rPr>
              <a:t> watch nothing but Hallmark </a:t>
            </a:r>
            <a:r>
              <a:rPr lang="en-US" u="sng">
                <a:solidFill>
                  <a:srgbClr val="30B4CF"/>
                </a:solidFill>
                <a:hlinkClick r:id="rId3"/>
              </a:rPr>
              <a:t>Christmas movies</a:t>
            </a:r>
            <a:r>
              <a:rPr lang="en-US">
                <a:solidFill>
                  <a:srgbClr val="333333"/>
                </a:solidFill>
              </a:rPr>
              <a:t> or nothing but </a:t>
            </a:r>
            <a:r>
              <a:rPr lang="en-US" u="sng">
                <a:solidFill>
                  <a:srgbClr val="30B4CF"/>
                </a:solidFill>
                <a:hlinkClick r:id="rId4"/>
              </a:rPr>
              <a:t>horror movies</a:t>
            </a:r>
            <a:r>
              <a:rPr lang="en-US">
                <a:solidFill>
                  <a:srgbClr val="333333"/>
                </a:solidFill>
              </a:rPr>
              <a:t>?</a:t>
            </a:r>
            <a:endParaRPr lang="en-US"/>
          </a:p>
          <a:p>
            <a:r>
              <a:rPr lang="en-US" b="1">
                <a:solidFill>
                  <a:srgbClr val="333333"/>
                </a:solidFill>
              </a:rPr>
              <a:t>Would you rather</a:t>
            </a:r>
            <a:r>
              <a:rPr lang="en-US">
                <a:solidFill>
                  <a:srgbClr val="333333"/>
                </a:solidFill>
              </a:rPr>
              <a:t> buy 10 things you don't need every time you go shopping or always forget the one thing that you need when you go to the store?</a:t>
            </a:r>
            <a:endParaRPr lang="en-US"/>
          </a:p>
          <a:p>
            <a:r>
              <a:rPr lang="en-US" b="1">
                <a:solidFill>
                  <a:srgbClr val="333333"/>
                </a:solidFill>
              </a:rPr>
              <a:t>Would you rather</a:t>
            </a:r>
            <a:r>
              <a:rPr lang="en-US">
                <a:solidFill>
                  <a:srgbClr val="333333"/>
                </a:solidFill>
              </a:rPr>
              <a:t> spend a week in the forest or a night in a real haunted house?</a:t>
            </a:r>
            <a:endParaRPr lang="en-US"/>
          </a:p>
          <a:p>
            <a:r>
              <a:rPr lang="en-US">
                <a:solidFill>
                  <a:srgbClr val="333333"/>
                </a:solidFill>
              </a:rPr>
              <a:t>Would you rather be forced to sing along or dance to every single song you hear?</a:t>
            </a:r>
            <a:endParaRPr lang="en-US">
              <a:ea typeface="Calibri"/>
              <a:cs typeface="Calibri"/>
            </a:endParaRPr>
          </a:p>
          <a:p>
            <a:endParaRPr lang="en-US">
              <a:solidFill>
                <a:srgbClr val="333333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4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8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3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0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3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3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7A25E-6A31-4D2E-8507-FAC0E5C2287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2y.com/videos/unique-learning-system-guided-tour/?wvideo=q0jb4rgio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autismsupport.com/video/star-program-over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clip/UgkxydKqNtTclnUTybmHG8vz2vxpJWgIFyDR?si=K5ez4rjhALjnbyS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Z9X-d3oZv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1eZ7h6u3JM?si=OvLNaw6eAVEI_gk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cloud.adobe.com/spodintegration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New Principals/Deans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Jessica Medulla, Special Education Operations Director</a:t>
            </a:r>
          </a:p>
          <a:p>
            <a:r>
              <a:rPr lang="en-US"/>
              <a:t>Angela Flora, Special Education Programming Director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8B0F-9EF3-7FB0-681B-A84C41A6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CA62-2181-04E0-4A6D-3335D02D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Why This Matters for Administrators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1942-F8C5-EDD8-1D15-7C78D7DA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Understand the specialized programs used in classrooms.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Recognize how curricula connect to IEPs.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Know what to look for during observations, coaching, or compliance checks.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Support teachers in selecting appropriate materials for student needs.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7D12-72E7-2C0B-0F3A-AEBEDD54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Specially Designed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6528-2F1A-D420-029B-2D171B27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Specialized or intensive curricula and instructional strategies</a:t>
            </a:r>
          </a:p>
          <a:p>
            <a:r>
              <a:rPr lang="en-US"/>
              <a:t>Above and beyond what is offered through the Tiered Systems of Support</a:t>
            </a:r>
          </a:p>
          <a:p>
            <a:r>
              <a:rPr lang="en-US"/>
              <a:t>Several programs that have been purchased for teachers for use with students with IEPs</a:t>
            </a:r>
          </a:p>
        </p:txBody>
      </p:sp>
    </p:spTree>
    <p:extLst>
      <p:ext uri="{BB962C8B-B14F-4D97-AF65-F5344CB8AC3E}">
        <p14:creationId xmlns:p14="http://schemas.microsoft.com/office/powerpoint/2010/main" val="117616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E185-6667-D4F1-ADA0-887057A0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Today’s Curriculum Stations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B83E-CFEE-9649-F179-98663F91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SMARTS (Executive Functioning)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STAR (Autism Programming)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Unique/N2Y (Adapted Curriculum)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Wilson Reading (Structured Literacy)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Lindamood Bell (Multisensory Reading &amp; Language)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Zones of Regulation (Social Emotional Learning)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Visual Supports (Environmental Supports)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Transition Services (Post-Secondary Planning)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F6C3-A21E-335D-A0EA-CBB7C4EF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How Curriculum Aligns to IEPs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41ADC-8E13-E926-E909-8787FD22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Specialized curricula often reflected in Present Levels and SDI.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Program selection is based on identified student needs.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Expect to see research-based methodologies noted.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Curriculum drives goals, instruction, and service delivery.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0F6B-1A60-C7FA-DD6C-DABD96CC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Station Rotations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21F09-01CE-7BF9-4F9F-F0D3BED9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Spend 5-7 minutes at each station.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Use your notetaker to capture key information.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Ask questions to clarify how the curriculum is used.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This resource is for your reference as you support your teams!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F196-EA05-91F9-2DB8-FCFA9ECC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Unique Learning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5D4C-EB40-0D6E-8CAD-D2BB6311C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Grade Bands-</a:t>
            </a:r>
            <a:r>
              <a:rPr lang="en-US">
                <a:ea typeface="+mn-lt"/>
                <a:cs typeface="+mn-lt"/>
              </a:rPr>
              <a:t>Elementary K-2 and/or Intermediate 3-5)</a:t>
            </a:r>
          </a:p>
          <a:p>
            <a:pPr lvl="1"/>
            <a:r>
              <a:rPr lang="en-US" sz="2800">
                <a:ea typeface="+mn-lt"/>
                <a:cs typeface="+mn-lt"/>
              </a:rPr>
              <a:t>Comprehensive ELA and Math curriculum aligned to connector standards</a:t>
            </a:r>
          </a:p>
          <a:p>
            <a:pPr lvl="1"/>
            <a:r>
              <a:rPr lang="en-US" sz="2800">
                <a:ea typeface="+mn-lt"/>
                <a:cs typeface="+mn-lt"/>
              </a:rPr>
              <a:t>Benchmark assessments and pre/post unit assessments</a:t>
            </a:r>
          </a:p>
          <a:p>
            <a:pPr lvl="1"/>
            <a:r>
              <a:rPr lang="en-US" sz="2800">
                <a:ea typeface="+mn-lt"/>
                <a:cs typeface="+mn-lt"/>
              </a:rPr>
              <a:t>News 2 You- supplemental daily news article with visual support</a:t>
            </a:r>
            <a:endParaRPr lang="en-US" sz="2800"/>
          </a:p>
          <a:p>
            <a:r>
              <a:rPr lang="en-US">
                <a:hlinkClick r:id="rId3"/>
              </a:rPr>
              <a:t>ULS overview</a:t>
            </a:r>
            <a:endParaRPr lang="en-US"/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66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0C5A-49FF-39D3-3D0F-B2676D2B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STAR Autism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4BAF-390F-3DD7-DF5D-4086037D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STAR Kits</a:t>
            </a:r>
            <a:r>
              <a:rPr lang="en-US">
                <a:ea typeface="+mn-lt"/>
                <a:cs typeface="+mn-lt"/>
              </a:rPr>
              <a:t> (Strategies for Teaching Based on Autism Research), Levels 1-3 available</a:t>
            </a:r>
          </a:p>
          <a:p>
            <a:pPr lvl="1"/>
            <a:r>
              <a:rPr lang="en-US" sz="2800">
                <a:ea typeface="+mn-lt"/>
                <a:cs typeface="+mn-lt"/>
              </a:rPr>
              <a:t>Discrete Trial (DT), Pivotal Response Training (PRT), and Functional Routine (FR) lessons that target Receptive Language, Expressive Language, Functional Routines, Preacademic Concepts, and Play and Social Interactions. </a:t>
            </a:r>
          </a:p>
          <a:p>
            <a:pPr lvl="1"/>
            <a:r>
              <a:rPr lang="en-US" sz="2800">
                <a:ea typeface="+mn-lt"/>
                <a:cs typeface="+mn-lt"/>
              </a:rPr>
              <a:t>Comprehensive data collection 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STAR overview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86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BEE4-CB92-6EFC-2800-42A528A5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68"/>
            <a:ext cx="10515600" cy="1008063"/>
          </a:xfrm>
        </p:spPr>
        <p:txBody>
          <a:bodyPr/>
          <a:lstStyle/>
          <a:p>
            <a:r>
              <a:rPr lang="en-US"/>
              <a:t>SMARTS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3A88-C7FA-1631-0C8F-A792767B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125"/>
            <a:ext cx="10515600" cy="50861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latin typeface="Aptos"/>
                <a:ea typeface="Cambria"/>
              </a:rPr>
              <a:t>Purpose:</a:t>
            </a:r>
            <a:endParaRPr lang="en-US" sz="1800">
              <a:latin typeface="Aptos"/>
              <a:ea typeface="Cambri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b="1">
                <a:latin typeface="Aptos"/>
                <a:ea typeface="Cambria"/>
              </a:rPr>
              <a:t>Supports students with executive functioning deficits.</a:t>
            </a:r>
            <a:endParaRPr lang="en-US" sz="1800">
              <a:latin typeface="Aptos"/>
              <a:ea typeface="Cambri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b="1">
                <a:latin typeface="Aptos"/>
                <a:ea typeface="Cambria"/>
              </a:rPr>
              <a:t>Direct, explicit instruction to build organization, planning, working memory, self-monitoring, and problem-solving skills.</a:t>
            </a:r>
            <a:endParaRPr lang="en-US" sz="1800">
              <a:latin typeface="Aptos"/>
              <a:ea typeface="Cambria"/>
            </a:endParaRPr>
          </a:p>
          <a:p>
            <a:r>
              <a:rPr lang="en-US" sz="1800" b="1">
                <a:latin typeface="Aptos"/>
                <a:ea typeface="Cambria"/>
              </a:rPr>
              <a:t>Who It Serves</a:t>
            </a:r>
            <a:r>
              <a:rPr lang="en-US" sz="1800">
                <a:latin typeface="Aptos"/>
                <a:ea typeface="Cambria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Students in SIP classrooms; also adaptable for other students needing EF support.</a:t>
            </a:r>
            <a:endParaRPr lang="en-US" sz="1800">
              <a:latin typeface="Aptos"/>
            </a:endParaRPr>
          </a:p>
          <a:p>
            <a:r>
              <a:rPr lang="en-US" sz="1800" b="1">
                <a:latin typeface="Aptos"/>
                <a:ea typeface="Cambria"/>
              </a:rPr>
              <a:t>Key Features</a:t>
            </a:r>
            <a:r>
              <a:rPr lang="en-US" sz="1800">
                <a:latin typeface="Aptos"/>
                <a:ea typeface="Cambria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Structured lessons targeting EF skills.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Student self-reflection and goal setting.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Embedded coaching for skill generalization across environments.</a:t>
            </a:r>
            <a:endParaRPr lang="en-US" sz="1800">
              <a:latin typeface="Aptos"/>
            </a:endParaRPr>
          </a:p>
          <a:p>
            <a:r>
              <a:rPr lang="en-US" sz="1800" b="1">
                <a:latin typeface="Aptos"/>
                <a:ea typeface="Cambria"/>
              </a:rPr>
              <a:t>Connection to IEPs</a:t>
            </a:r>
            <a:r>
              <a:rPr lang="en-US" sz="1800">
                <a:latin typeface="Aptos"/>
                <a:ea typeface="Cambria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May appear as: "direct instruction in executive functioning skills," or "explicit instruction in organizational strategies."</a:t>
            </a:r>
            <a:endParaRPr lang="en-US" sz="1800">
              <a:latin typeface="Aptos"/>
            </a:endParaRPr>
          </a:p>
          <a:p>
            <a:r>
              <a:rPr lang="en-US" sz="1800" b="1">
                <a:latin typeface="Aptos"/>
                <a:ea typeface="Cambria"/>
              </a:rPr>
              <a:t>Your Role as Leader</a:t>
            </a:r>
            <a:r>
              <a:rPr lang="en-US" sz="1800">
                <a:latin typeface="Aptos"/>
                <a:ea typeface="Cambria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Look for direct instruction of EF skills during observations.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>
                <a:latin typeface="Aptos"/>
                <a:ea typeface="Cambria"/>
              </a:rPr>
              <a:t>Ensure fidelity to the SMARTS curriculum sequence.</a:t>
            </a:r>
            <a:endParaRPr lang="en-US" sz="180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61068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D78D-22F5-0398-C653-A969F6EE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Wilson Reading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0E80-282F-DD4E-274C-B6329686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hlinkClick r:id="rId3"/>
              </a:rPr>
              <a:t>Wilson Reading System Overview</a:t>
            </a:r>
          </a:p>
          <a:p>
            <a:r>
              <a:rPr lang="en-US" b="1">
                <a:ea typeface="+mn-lt"/>
                <a:cs typeface="+mn-lt"/>
              </a:rPr>
              <a:t>Purpose: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An intensive, research-based, structured literacy intervention</a:t>
            </a:r>
            <a:r>
              <a:rPr lang="en-US">
                <a:ea typeface="+mn-lt"/>
                <a:cs typeface="+mn-lt"/>
              </a:rPr>
              <a:t> designed for students with significant reading and spelling challenges, including dyslexia.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Key Features: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Based on </a:t>
            </a:r>
            <a:r>
              <a:rPr lang="en-US" b="1">
                <a:ea typeface="+mn-lt"/>
                <a:cs typeface="+mn-lt"/>
              </a:rPr>
              <a:t>Orton-Gillingham principles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Explicit, systematic, cumulative</a:t>
            </a:r>
            <a:r>
              <a:rPr lang="en-US">
                <a:ea typeface="+mn-lt"/>
                <a:cs typeface="+mn-lt"/>
              </a:rPr>
              <a:t> instruction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Focus on </a:t>
            </a:r>
            <a:r>
              <a:rPr lang="en-US" b="1">
                <a:ea typeface="+mn-lt"/>
                <a:cs typeface="+mn-lt"/>
              </a:rPr>
              <a:t>phonemic awareness, decoding, encoding, fluency, vocabulary, and comprehension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Delivered in </a:t>
            </a:r>
            <a:r>
              <a:rPr lang="en-US" b="1">
                <a:ea typeface="+mn-lt"/>
                <a:cs typeface="+mn-lt"/>
              </a:rPr>
              <a:t>small groups or 1:1</a:t>
            </a:r>
            <a:r>
              <a:rPr lang="en-US">
                <a:ea typeface="+mn-lt"/>
                <a:cs typeface="+mn-lt"/>
              </a:rPr>
              <a:t> settings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Uses </a:t>
            </a:r>
            <a:r>
              <a:rPr lang="en-US" b="1">
                <a:ea typeface="+mn-lt"/>
                <a:cs typeface="+mn-lt"/>
              </a:rPr>
              <a:t>multisensory techniques</a:t>
            </a:r>
            <a:r>
              <a:rPr lang="en-US">
                <a:ea typeface="+mn-lt"/>
                <a:cs typeface="+mn-lt"/>
              </a:rPr>
              <a:t>: tapping, word cards, magnetic tiles, controlled text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Who It Serves: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Students (grades 2–adult) who struggle with word-level reading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Supporting Research: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Recognized as </a:t>
            </a:r>
            <a:r>
              <a:rPr lang="en-US" b="1">
                <a:ea typeface="+mn-lt"/>
                <a:cs typeface="+mn-lt"/>
              </a:rPr>
              <a:t>evidence-based</a:t>
            </a:r>
            <a:r>
              <a:rPr lang="en-US">
                <a:ea typeface="+mn-lt"/>
                <a:cs typeface="+mn-lt"/>
              </a:rPr>
              <a:t> by Institute of Education Sciences (WWC)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Demonstrated effectiveness for students with dyslexia and severe decoding deficits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6198-ACD7-40FF-6A4A-9FC6144C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Lindamood Bell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68EC-C024-3EC7-7491-FFCAB0EA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983"/>
            <a:ext cx="10515600" cy="468698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>
                <a:ea typeface="+mn-lt"/>
                <a:cs typeface="+mn-lt"/>
              </a:rPr>
              <a:t>Purpose: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Evidence‑based, sensory‑cognitive reading intervention</a:t>
            </a:r>
            <a:r>
              <a:rPr lang="en-US">
                <a:ea typeface="+mn-lt"/>
                <a:cs typeface="+mn-lt"/>
              </a:rPr>
              <a:t> designed for students (K–adult) with decoding, comprehension, language processing, and learning difficulties such as dyslexia, ADHD, and auditory processing issues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Core Programs &amp; Focus Areas: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err="1">
                <a:ea typeface="+mn-lt"/>
                <a:cs typeface="+mn-lt"/>
              </a:rPr>
              <a:t>LiPS</a:t>
            </a:r>
            <a:r>
              <a:rPr lang="en-US" b="1">
                <a:ea typeface="+mn-lt"/>
                <a:cs typeface="+mn-lt"/>
              </a:rPr>
              <a:t>® (Phoneme Sequencing):</a:t>
            </a:r>
            <a:r>
              <a:rPr lang="en-US">
                <a:ea typeface="+mn-lt"/>
                <a:cs typeface="+mn-lt"/>
              </a:rPr>
              <a:t> Builds oral‑motor awareness of phonemes for strong decoding and spelling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Seeing Stars® (Symbol Imagery):</a:t>
            </a:r>
            <a:r>
              <a:rPr lang="en-US">
                <a:ea typeface="+mn-lt"/>
                <a:cs typeface="+mn-lt"/>
              </a:rPr>
              <a:t> Develops mental imagery of letters/words for accurate and fluent reading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Visualizing &amp; Verbalizing®:</a:t>
            </a:r>
            <a:r>
              <a:rPr lang="en-US">
                <a:ea typeface="+mn-lt"/>
                <a:cs typeface="+mn-lt"/>
              </a:rPr>
              <a:t> Enhances concept imagery to boost comprehension, critical thinking, and memory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Instruction &amp; Delivery: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Typically </a:t>
            </a:r>
            <a:r>
              <a:rPr lang="en-US" b="1">
                <a:ea typeface="+mn-lt"/>
                <a:cs typeface="+mn-lt"/>
              </a:rPr>
              <a:t>individual or small‑group (2–5)</a:t>
            </a:r>
            <a:r>
              <a:rPr lang="en-US">
                <a:ea typeface="+mn-lt"/>
                <a:cs typeface="+mn-lt"/>
              </a:rPr>
              <a:t> sessions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Multisensory, explicit, systematic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Curriculum tailored via ongoing assessment and progress monitoring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A20F-E0DE-C28A-8270-68CB76A8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C5A6-309D-DC7F-9D3B-4B8C5805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will review reports for special education and understand how they impact programming decisions</a:t>
            </a:r>
          </a:p>
          <a:p>
            <a:r>
              <a:rPr lang="en-US"/>
              <a:t>We will review specialized curriculum for special education</a:t>
            </a:r>
          </a:p>
          <a:p>
            <a:r>
              <a:rPr lang="en-US"/>
              <a:t>We will review Top 5 areas that impact special education</a:t>
            </a:r>
          </a:p>
        </p:txBody>
      </p:sp>
    </p:spTree>
    <p:extLst>
      <p:ext uri="{BB962C8B-B14F-4D97-AF65-F5344CB8AC3E}">
        <p14:creationId xmlns:p14="http://schemas.microsoft.com/office/powerpoint/2010/main" val="40785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0B60-B920-18AF-1055-20DB0BB3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Zones of Regulation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3AC1-CAD7-0100-65BC-5160C562E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197"/>
            <a:ext cx="10515600" cy="509519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>
                <a:ea typeface="+mn-lt"/>
                <a:cs typeface="+mn-lt"/>
              </a:rPr>
              <a:t>Purpose: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A structured social–emotional learning framework</a:t>
            </a:r>
            <a:r>
              <a:rPr lang="en-US">
                <a:ea typeface="+mn-lt"/>
                <a:cs typeface="+mn-lt"/>
              </a:rPr>
              <a:t> teaching self-regulation and emotional control through a common, non-judgmental language of four color-coded “Zones”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The Four Zones: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Blue Zone</a:t>
            </a:r>
            <a:r>
              <a:rPr lang="en-US">
                <a:ea typeface="+mn-lt"/>
                <a:cs typeface="+mn-lt"/>
              </a:rPr>
              <a:t> = low state (sad, tired, bored, sick)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Green Zone</a:t>
            </a:r>
            <a:r>
              <a:rPr lang="en-US">
                <a:ea typeface="+mn-lt"/>
                <a:cs typeface="+mn-lt"/>
              </a:rPr>
              <a:t> = calm, focused, optimal for learning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Yellow Zone</a:t>
            </a:r>
            <a:r>
              <a:rPr lang="en-US">
                <a:ea typeface="+mn-lt"/>
                <a:cs typeface="+mn-lt"/>
              </a:rPr>
              <a:t> = heightened alertness (anxious, excited, frustrated)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Red Zone</a:t>
            </a:r>
            <a:r>
              <a:rPr lang="en-US">
                <a:ea typeface="+mn-lt"/>
                <a:cs typeface="+mn-lt"/>
              </a:rPr>
              <a:t> = extreme emotional states (anger, panic, out of control)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How It Works: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Teaches emotion awareness, triggers, expected behaviors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Builds a toolbox of </a:t>
            </a:r>
            <a:r>
              <a:rPr lang="en-US" b="1">
                <a:ea typeface="+mn-lt"/>
                <a:cs typeface="+mn-lt"/>
              </a:rPr>
              <a:t>specific regulation strategies</a:t>
            </a:r>
            <a:r>
              <a:rPr lang="en-US">
                <a:ea typeface="+mn-lt"/>
                <a:cs typeface="+mn-lt"/>
              </a:rPr>
              <a:t> (sensory tools, cognitive techniques, breathing)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Empowers learners to </a:t>
            </a:r>
            <a:r>
              <a:rPr lang="en-US" b="1">
                <a:ea typeface="+mn-lt"/>
                <a:cs typeface="+mn-lt"/>
              </a:rPr>
              <a:t>recognize and move</a:t>
            </a:r>
            <a:r>
              <a:rPr lang="en-US">
                <a:ea typeface="+mn-lt"/>
                <a:cs typeface="+mn-lt"/>
              </a:rPr>
              <a:t> between zones to meet situational demands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Implementation: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Delivered via a </a:t>
            </a:r>
            <a:r>
              <a:rPr lang="en-US" b="1">
                <a:ea typeface="+mn-lt"/>
                <a:cs typeface="+mn-lt"/>
              </a:rPr>
              <a:t>digital or print curriculum</a:t>
            </a:r>
            <a:r>
              <a:rPr lang="en-US">
                <a:ea typeface="+mn-lt"/>
                <a:cs typeface="+mn-lt"/>
              </a:rPr>
              <a:t> with visuals, lessons, check‑ins, strategy cards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077C-7F2F-7EB1-E5D0-273D3C5E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278"/>
          </a:xfrm>
        </p:spPr>
        <p:txBody>
          <a:bodyPr/>
          <a:lstStyle/>
          <a:p>
            <a:r>
              <a:rPr lang="en-US">
                <a:hlinkClick r:id="rId3"/>
              </a:rPr>
              <a:t>Visual Supports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AEE1-ACE8-82F6-2DB3-52D40754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554"/>
            <a:ext cx="10515600" cy="506798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b="1">
                <a:ea typeface="+mn-lt"/>
                <a:cs typeface="+mn-lt"/>
              </a:rPr>
              <a:t>Purpose: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Concrete, consistent visuals help all students understand expectations, routines, and learning tasks.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Types of Visual Supports: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Schedules &amp; routines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Behavior charts &amp; social stories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Graphic organizers &amp; anchor charts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Choice boards &amp; communication supports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Benefits: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Reduce anxiety, increase predictability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Support executive functioning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Build independence and self-regulation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Scaffold academic and language learning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Best Practices: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Use schoolwide visual systems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Teach students how to use supports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Embed into instruction, behavior, and routines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Evidence-Based: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Grounded in UDL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Effective across disabilities and learning profiles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8BFE-1B39-F5A2-E705-7458EC26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83"/>
            <a:ext cx="10515600" cy="1098777"/>
          </a:xfrm>
        </p:spPr>
        <p:txBody>
          <a:bodyPr/>
          <a:lstStyle/>
          <a:p>
            <a:r>
              <a:rPr lang="en-US"/>
              <a:t>MS and HS-Transition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991C-9944-685A-0C09-1BCD1B76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769"/>
            <a:ext cx="10515600" cy="49681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>
                <a:ea typeface="+mn-lt"/>
                <a:cs typeface="+mn-lt"/>
              </a:rPr>
              <a:t>Purpose:</a:t>
            </a: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Prepare students with disabilities for life after high school</a:t>
            </a:r>
            <a:r>
              <a:rPr lang="en-US">
                <a:ea typeface="+mn-lt"/>
                <a:cs typeface="+mn-lt"/>
              </a:rPr>
              <a:t> — including education, employment, and independent living.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Key Components: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Student-Centered Planning</a:t>
            </a:r>
            <a:r>
              <a:rPr lang="en-US">
                <a:ea typeface="+mn-lt"/>
                <a:cs typeface="+mn-lt"/>
              </a:rPr>
              <a:t>: Interests, strengths, preferences drive goals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Transition Assessments</a:t>
            </a:r>
            <a:r>
              <a:rPr lang="en-US">
                <a:ea typeface="+mn-lt"/>
                <a:cs typeface="+mn-lt"/>
              </a:rPr>
              <a:t>: Identify skills, needs, and services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IEP Transition Goals</a:t>
            </a:r>
            <a:r>
              <a:rPr lang="en-US">
                <a:ea typeface="+mn-lt"/>
                <a:cs typeface="+mn-lt"/>
              </a:rPr>
              <a:t>: Aligned to postsecondary outcomes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Instruction &amp; Services</a:t>
            </a:r>
            <a:r>
              <a:rPr lang="en-US">
                <a:ea typeface="+mn-lt"/>
                <a:cs typeface="+mn-lt"/>
              </a:rPr>
              <a:t>: Life skills, vocational training, self-advocacy, job exploration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Agency Collaboration</a:t>
            </a:r>
            <a:r>
              <a:rPr lang="en-US">
                <a:ea typeface="+mn-lt"/>
                <a:cs typeface="+mn-lt"/>
              </a:rPr>
              <a:t>: Vocational Rehab, community services, college supports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When It Starts: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No later than age 14 (middle school)</a:t>
            </a:r>
            <a:r>
              <a:rPr lang="en-US">
                <a:ea typeface="+mn-lt"/>
                <a:cs typeface="+mn-lt"/>
              </a:rPr>
              <a:t> in most states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Continues through high school and into 18-22 programs as needed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Benefits: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Increases student engagement and ownership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Builds real-world readiness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Promotes successful post-school outcomes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Key Message for Leaders: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Transition is not a program—it’s an embedded process</a:t>
            </a:r>
            <a:r>
              <a:rPr lang="en-US">
                <a:ea typeface="+mn-lt"/>
                <a:cs typeface="+mn-lt"/>
              </a:rPr>
              <a:t> across instruction, IEPs, and school-community partnerships.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350+ Vip List Stock Illustrations ...">
            <a:extLst>
              <a:ext uri="{FF2B5EF4-FFF2-40B4-BE49-F238E27FC236}">
                <a16:creationId xmlns:a16="http://schemas.microsoft.com/office/drawing/2014/main" id="{FED0276A-F463-6CCA-8AE1-A1F9D075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87" y="643467"/>
            <a:ext cx="5571066" cy="557106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0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FC730-A91D-F5B6-3B37-96007CBB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8ECF8E-17DA-14A5-55A1-77C5F15C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ACEB4-11A2-C96F-68EF-3CE96046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459827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br>
              <a:rPr lang="en-US" sz="4800"/>
            </a:br>
            <a:r>
              <a:rPr lang="en-US" sz="4800"/>
              <a:t>There is a tight timeline for reporting a physical or mechanical restraint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C4C46-A50F-C96D-4285-0B439767B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2325C2-B83B-375B-8B85-D1AD2DDC4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419F1-C869-A92E-41EE-538B63089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6DEDC5B-68D1-74C8-0202-F9241349FF28}"/>
              </a:ext>
            </a:extLst>
          </p:cNvPr>
          <p:cNvSpPr txBox="1"/>
          <p:nvPr/>
        </p:nvSpPr>
        <p:spPr>
          <a:xfrm rot="-1740000">
            <a:off x="202148" y="2477090"/>
            <a:ext cx="697760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rgbClr val="A02B93"/>
                </a:solidFill>
              </a:rPr>
              <a:t>Fact or Fiction</a:t>
            </a:r>
          </a:p>
        </p:txBody>
      </p:sp>
    </p:spTree>
    <p:extLst>
      <p:ext uri="{BB962C8B-B14F-4D97-AF65-F5344CB8AC3E}">
        <p14:creationId xmlns:p14="http://schemas.microsoft.com/office/powerpoint/2010/main" val="27266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D352-C3C7-046D-691E-1C0E2140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Restraints and Aversive Violations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Number 5 PNG transparent image download ...">
            <a:extLst>
              <a:ext uri="{FF2B5EF4-FFF2-40B4-BE49-F238E27FC236}">
                <a16:creationId xmlns:a16="http://schemas.microsoft.com/office/drawing/2014/main" id="{53A70F4A-19B2-53BC-B0B7-3A790DD4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427"/>
          <a:stretch>
            <a:fillRect/>
          </a:stretch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054D-EFCA-45BC-8487-98DBCC97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30CCF2-8369-EA10-3C85-66FBC93F3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5509-241E-56DE-5D04-F77B97F1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4945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/>
              <a:t>Districts must provide educational services to students after 10 suspension days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63D680-D3F6-A52E-6C9E-69D0EB67D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49AB84-967B-C455-9DAD-F8198274E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A5AAB1-C686-0F61-2A74-CDA7EDDE6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12391D-D247-E0BF-C57B-16E6109024A5}"/>
              </a:ext>
            </a:extLst>
          </p:cNvPr>
          <p:cNvSpPr txBox="1"/>
          <p:nvPr/>
        </p:nvSpPr>
        <p:spPr>
          <a:xfrm rot="-1740000">
            <a:off x="202148" y="2477090"/>
            <a:ext cx="697760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rgbClr val="A02B93"/>
                </a:solidFill>
              </a:rPr>
              <a:t>Fact or Fiction</a:t>
            </a:r>
          </a:p>
        </p:txBody>
      </p:sp>
    </p:spTree>
    <p:extLst>
      <p:ext uri="{BB962C8B-B14F-4D97-AF65-F5344CB8AC3E}">
        <p14:creationId xmlns:p14="http://schemas.microsoft.com/office/powerpoint/2010/main" val="351272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5596F-E4FE-6BC6-03B1-D54DA394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Suspensions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umber Four Images – Browse 343,155 ...">
            <a:extLst>
              <a:ext uri="{FF2B5EF4-FFF2-40B4-BE49-F238E27FC236}">
                <a16:creationId xmlns:a16="http://schemas.microsoft.com/office/drawing/2014/main" id="{D1EAFE23-566A-3270-8D55-F281D85E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7" r="2629" b="-1"/>
          <a:stretch>
            <a:fillRect/>
          </a:stretch>
        </p:blipFill>
        <p:spPr>
          <a:xfrm>
            <a:off x="1280653" y="612553"/>
            <a:ext cx="4932717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2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0708-A957-5294-1944-A663785F0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228417-E86D-2976-D0F4-9096F918C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9C8C2-1A96-1069-D4F4-0DC6C5BA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4945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/>
              <a:t>Districts must locate and evaluate all students suspected of having a disability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C2E814-4BE9-96E0-4253-A515EA81B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4A2434-528E-9CF3-58C1-2BC9D48DD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F67D78-2CBA-012E-6FB3-20F00302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7A3EAF-2FBF-02F1-DE6F-0E2F335DA324}"/>
              </a:ext>
            </a:extLst>
          </p:cNvPr>
          <p:cNvSpPr txBox="1"/>
          <p:nvPr/>
        </p:nvSpPr>
        <p:spPr>
          <a:xfrm rot="-1740000">
            <a:off x="202148" y="2477090"/>
            <a:ext cx="697760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rgbClr val="A02B93"/>
                </a:solidFill>
              </a:rPr>
              <a:t>Fact or Fiction</a:t>
            </a:r>
          </a:p>
        </p:txBody>
      </p:sp>
    </p:spTree>
    <p:extLst>
      <p:ext uri="{BB962C8B-B14F-4D97-AF65-F5344CB8AC3E}">
        <p14:creationId xmlns:p14="http://schemas.microsoft.com/office/powerpoint/2010/main" val="2895106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FD9AC-A052-6B41-AD28-ADEE2169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Child Find</a:t>
            </a:r>
            <a:endParaRPr lang="en-US" sz="6000" kern="12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umber 3 PNGs for Free Download">
            <a:extLst>
              <a:ext uri="{FF2B5EF4-FFF2-40B4-BE49-F238E27FC236}">
                <a16:creationId xmlns:a16="http://schemas.microsoft.com/office/drawing/2014/main" id="{C3D78666-C186-4581-D3AC-9B4A87ABA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152" y="557360"/>
            <a:ext cx="5607669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300 Would You Rather Questions">
            <a:extLst>
              <a:ext uri="{FF2B5EF4-FFF2-40B4-BE49-F238E27FC236}">
                <a16:creationId xmlns:a16="http://schemas.microsoft.com/office/drawing/2014/main" id="{A17CDF18-88F1-C8B4-2A6F-0D42CBB2B3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22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20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562E7-B379-D69D-6889-46FDD197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CE3577-71F1-6AE9-AC36-AA9BB87E2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950FF-B769-CA48-2C22-EBB83CDD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4945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/>
              <a:t>Services in the IEP matter, not the use of a specific methodology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B84AE-5F0A-B902-9BBE-DF8DFF21F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6449F2-04CB-9EA7-E640-DDA37375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478857-9E93-AD5F-CCEB-4624E6170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22978-844C-656C-A272-9E1C1315D782}"/>
              </a:ext>
            </a:extLst>
          </p:cNvPr>
          <p:cNvSpPr txBox="1"/>
          <p:nvPr/>
        </p:nvSpPr>
        <p:spPr>
          <a:xfrm rot="-1740000">
            <a:off x="202148" y="2477090"/>
            <a:ext cx="697760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rgbClr val="A02B93"/>
                </a:solidFill>
              </a:rPr>
              <a:t>Fact or Fiction</a:t>
            </a:r>
          </a:p>
        </p:txBody>
      </p:sp>
    </p:spTree>
    <p:extLst>
      <p:ext uri="{BB962C8B-B14F-4D97-AF65-F5344CB8AC3E}">
        <p14:creationId xmlns:p14="http://schemas.microsoft.com/office/powerpoint/2010/main" val="3491169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84882-0A05-B71C-B142-D1E04C34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Research based resources</a:t>
            </a:r>
            <a:endParaRPr lang="en-US" sz="5400" kern="12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obe Stock">
            <a:extLst>
              <a:ext uri="{FF2B5EF4-FFF2-40B4-BE49-F238E27FC236}">
                <a16:creationId xmlns:a16="http://schemas.microsoft.com/office/drawing/2014/main" id="{7C431E3A-5345-2620-B25E-2113010C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3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5CAD1-8250-3161-A740-97ADD726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D9A15-BF25-2CF3-CCB6-DC155095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9B65A-26D3-4782-390A-930EB4CF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49455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/>
              <a:t>Documentation of IEP Implementation is only required for goals and objectives 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A47B5E-2105-9AB1-2D93-801B998E1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CBF4F3-0F65-935D-EE06-DA1C467C1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F58292-49C1-88E0-1B41-32B9BA0B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0E6315-9A7F-6FF8-90DD-EDD006F46A81}"/>
              </a:ext>
            </a:extLst>
          </p:cNvPr>
          <p:cNvSpPr txBox="1"/>
          <p:nvPr/>
        </p:nvSpPr>
        <p:spPr>
          <a:xfrm rot="-1740000">
            <a:off x="202148" y="2477090"/>
            <a:ext cx="697760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rgbClr val="A02B93"/>
                </a:solidFill>
              </a:rPr>
              <a:t>Fact or Fiction</a:t>
            </a:r>
          </a:p>
        </p:txBody>
      </p:sp>
    </p:spTree>
    <p:extLst>
      <p:ext uri="{BB962C8B-B14F-4D97-AF65-F5344CB8AC3E}">
        <p14:creationId xmlns:p14="http://schemas.microsoft.com/office/powerpoint/2010/main" val="3952708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012D6-677C-497F-665F-8C44C097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67" y="2984906"/>
            <a:ext cx="4762048" cy="2363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IEP Implementation</a:t>
            </a:r>
            <a:endParaRPr lang="en-US" sz="5400" kern="12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umber 1 Stock Illustration | Adobe Stock">
            <a:extLst>
              <a:ext uri="{FF2B5EF4-FFF2-40B4-BE49-F238E27FC236}">
                <a16:creationId xmlns:a16="http://schemas.microsoft.com/office/drawing/2014/main" id="{EE295736-2EA1-6DDB-0EDA-82E7E688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293" y="666728"/>
            <a:ext cx="5112399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9A337-9A74-B30B-256D-ABCF04D1D76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8" name="Picture 7" descr="QRCode for New Admin Bootcamp Special Education Feedback">
            <a:extLst>
              <a:ext uri="{FF2B5EF4-FFF2-40B4-BE49-F238E27FC236}">
                <a16:creationId xmlns:a16="http://schemas.microsoft.com/office/drawing/2014/main" id="{1C24C0E0-3909-3AC1-00FD-D1830B104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E69DE-BB9F-2647-F115-0157712C3C58}"/>
              </a:ext>
            </a:extLst>
          </p:cNvPr>
          <p:cNvSpPr txBox="1"/>
          <p:nvPr/>
        </p:nvSpPr>
        <p:spPr>
          <a:xfrm>
            <a:off x="4626077" y="1799303"/>
            <a:ext cx="55699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2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E13C2-C3D0-15BF-C456-07B18871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Using systems to leverage resources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4C89F7-0203-67E7-8724-193EB84C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36755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08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221C-B5D3-44A6-C1AD-771F95F4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Edplan</a:t>
            </a:r>
            <a:endParaRPr lang="en-US" err="1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CF8456-55B5-52E1-4CE3-5CF0F752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72" y="1483669"/>
            <a:ext cx="4714875" cy="429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BA6EEE-1569-303C-F980-F17C6A5FF322}"/>
              </a:ext>
            </a:extLst>
          </p:cNvPr>
          <p:cNvSpPr txBox="1"/>
          <p:nvPr/>
        </p:nvSpPr>
        <p:spPr>
          <a:xfrm>
            <a:off x="6847561" y="1388301"/>
            <a:ext cx="361167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Dates are deceiving here.... always check IC too</a:t>
            </a:r>
          </a:p>
        </p:txBody>
      </p:sp>
    </p:spTree>
    <p:extLst>
      <p:ext uri="{BB962C8B-B14F-4D97-AF65-F5344CB8AC3E}">
        <p14:creationId xmlns:p14="http://schemas.microsoft.com/office/powerpoint/2010/main" val="48677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ED9E1-39FF-F2DF-A0ED-CC4A613B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CEE5-2F71-5C11-CACE-87EF5915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79271" cy="1354499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Edplan</a:t>
            </a:r>
            <a:endParaRPr lang="en-US" err="1"/>
          </a:p>
        </p:txBody>
      </p:sp>
      <p:pic>
        <p:nvPicPr>
          <p:cNvPr id="3" name="Picture 2" descr="A black and white striped background&#10;&#10;AI-generated content may be incorrect.">
            <a:extLst>
              <a:ext uri="{FF2B5EF4-FFF2-40B4-BE49-F238E27FC236}">
                <a16:creationId xmlns:a16="http://schemas.microsoft.com/office/drawing/2014/main" id="{AC536168-CA51-203D-39E1-F335BF27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557462"/>
            <a:ext cx="9696450" cy="17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516B3-9982-4132-0E22-48B70A06238E}"/>
              </a:ext>
            </a:extLst>
          </p:cNvPr>
          <p:cNvSpPr txBox="1"/>
          <p:nvPr/>
        </p:nvSpPr>
        <p:spPr>
          <a:xfrm>
            <a:off x="4321479" y="803753"/>
            <a:ext cx="520873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Programming Allocations are created in </a:t>
            </a:r>
            <a:r>
              <a:rPr lang="en-US" sz="3600" err="1"/>
              <a:t>EdPlan</a:t>
            </a:r>
            <a:r>
              <a:rPr lang="en-US" sz="3600"/>
              <a:t> first and sync to IC</a:t>
            </a:r>
          </a:p>
        </p:txBody>
      </p:sp>
    </p:spTree>
    <p:extLst>
      <p:ext uri="{BB962C8B-B14F-4D97-AF65-F5344CB8AC3E}">
        <p14:creationId xmlns:p14="http://schemas.microsoft.com/office/powerpoint/2010/main" val="47574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E6036-72BB-A893-E5DE-09965EB5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C426-2271-8688-2305-F1508121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Infinite Campus</a:t>
            </a:r>
            <a:endParaRPr lang="en-US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743F4-D72B-B78F-34DB-44E27808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05075"/>
            <a:ext cx="82296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6C03C-9666-E242-CBB4-340D298B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4D9E-9468-80AC-7D6A-05203CC3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05246" cy="1354499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BIG Report</a:t>
            </a:r>
            <a:endParaRPr lang="en-US" err="1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11270A-47D4-DD5D-ABF4-7A72803D3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96" y="1450935"/>
            <a:ext cx="7296513" cy="42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0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AC51-D4A0-E272-167B-2FAAAEAD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WCSD Specialized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0B83-0156-DFA6-8DF0-BBF4CA7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3"/>
              </a:rPr>
              <a:t>Program descriptions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5C3BF22120D4BB91A07B9B721E712" ma:contentTypeVersion="4" ma:contentTypeDescription="Create a new document." ma:contentTypeScope="" ma:versionID="9dd9270f74162b57ca9c69f94306bbe4">
  <xsd:schema xmlns:xsd="http://www.w3.org/2001/XMLSchema" xmlns:xs="http://www.w3.org/2001/XMLSchema" xmlns:p="http://schemas.microsoft.com/office/2006/metadata/properties" xmlns:ns2="a36cbf73-249f-4afb-b871-14d81db12fb7" targetNamespace="http://schemas.microsoft.com/office/2006/metadata/properties" ma:root="true" ma:fieldsID="a6da45a1e63e3d40b299e8d182c944f2" ns2:_="">
    <xsd:import namespace="a36cbf73-249f-4afb-b871-14d81db12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cbf73-249f-4afb-b871-14d81db12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A18E7B-8AA2-4F35-BD15-5FB437D616A2}"/>
</file>

<file path=customXml/itemProps2.xml><?xml version="1.0" encoding="utf-8"?>
<ds:datastoreItem xmlns:ds="http://schemas.openxmlformats.org/officeDocument/2006/customXml" ds:itemID="{926A8EAB-DCB5-4544-ACA5-FA5DDBBB70A7}"/>
</file>

<file path=customXml/itemProps3.xml><?xml version="1.0" encoding="utf-8"?>
<ds:datastoreItem xmlns:ds="http://schemas.openxmlformats.org/officeDocument/2006/customXml" ds:itemID="{70F5F6BE-6484-46C4-AA09-E087980093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34</Slides>
  <Notes>34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New Principals/Deans</vt:lpstr>
      <vt:lpstr>Learning Intentions</vt:lpstr>
      <vt:lpstr>PowerPoint Presentation</vt:lpstr>
      <vt:lpstr>Using systems to leverage resources</vt:lpstr>
      <vt:lpstr>Edplan</vt:lpstr>
      <vt:lpstr>Edplan</vt:lpstr>
      <vt:lpstr>Infinite Campus</vt:lpstr>
      <vt:lpstr>BIG Report</vt:lpstr>
      <vt:lpstr>WCSD Specialized Programs</vt:lpstr>
      <vt:lpstr>Why This Matters for Administrators</vt:lpstr>
      <vt:lpstr>Specially Designed Instruction</vt:lpstr>
      <vt:lpstr>Today’s Curriculum Stations</vt:lpstr>
      <vt:lpstr>How Curriculum Aligns to IEPs</vt:lpstr>
      <vt:lpstr>Station Rotations</vt:lpstr>
      <vt:lpstr>Unique Learning System</vt:lpstr>
      <vt:lpstr>STAR Autism Support</vt:lpstr>
      <vt:lpstr>SMARTS</vt:lpstr>
      <vt:lpstr>Wilson Reading System</vt:lpstr>
      <vt:lpstr>Lindamood Bell</vt:lpstr>
      <vt:lpstr>Zones of Regulation</vt:lpstr>
      <vt:lpstr>Visual Supports</vt:lpstr>
      <vt:lpstr>MS and HS-Transition Services</vt:lpstr>
      <vt:lpstr>PowerPoint Presentation</vt:lpstr>
      <vt:lpstr> There is a tight timeline for reporting a physical or mechanical restraint</vt:lpstr>
      <vt:lpstr>Restraints and Aversive Violations</vt:lpstr>
      <vt:lpstr>Districts must provide educational services to students after 10 suspension days</vt:lpstr>
      <vt:lpstr>Suspensions</vt:lpstr>
      <vt:lpstr>Districts must locate and evaluate all students suspected of having a disability</vt:lpstr>
      <vt:lpstr>Child Find</vt:lpstr>
      <vt:lpstr>Services in the IEP matter, not the use of a specific methodology</vt:lpstr>
      <vt:lpstr>Research based resources</vt:lpstr>
      <vt:lpstr>Documentation of IEP Implementation is only required for goals and objectives </vt:lpstr>
      <vt:lpstr>IEP 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33</cp:revision>
  <dcterms:created xsi:type="dcterms:W3CDTF">2013-07-15T20:26:40Z</dcterms:created>
  <dcterms:modified xsi:type="dcterms:W3CDTF">2025-06-24T16:40:03Z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0x010100A235C3BF22120D4BB91A07B9B721E712</vt:lpwstr>
  </property>
</Properties>
</file>